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5143500" type="screen16x9"/>
  <p:notesSz cx="6858000" cy="9144000"/>
  <p:embeddedFontLst>
    <p:embeddedFont>
      <p:font typeface="Montserrat" panose="00000500000000000000" pitchFamily="2" charset="0"/>
      <p:regular r:id="rId13"/>
      <p:bold r:id="rId14"/>
      <p:italic r:id="rId15"/>
      <p:boldItalic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2" d="100"/>
          <a:sy n="122" d="100"/>
        </p:scale>
        <p:origin x="322" y="91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95CB9262-9772-EC59-C6AE-6E08BC3D66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EFD6879B-D533-9B9F-D746-5942445AF5C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B215F9DF-9CAF-31B3-E2B2-3E9B0B413F0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253874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0F930954-6A23-A1B1-8E8D-EF47449A67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C332AC0D-E883-93CC-70F3-C08B2CD5060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07B1145D-DDEA-E89D-FB5D-690A2B9C291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405496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3B4F550F-3DEE-3FE1-5972-48FB18DF4F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C99B8A91-9379-2943-065A-08593FB1B73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D26FB996-EB5F-FFC6-3C39-911B66699FC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740670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68185052-3225-5C2C-01CA-697538916E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9A61E207-3440-39B2-2085-2F5E69AB49E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86580EA9-8AB3-BB15-15FA-7A60D38D58A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937434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D1480C08-6F15-B872-E04F-690882F7ED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3D69C568-59F1-161D-BFF9-27BF763FA5A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A06F2787-8FF3-56C6-7646-908768A0BD6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654570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E2CB839E-8C62-640F-1E43-108671C730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30D8B564-ED1C-06A8-29D5-182C7640B4A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5AAE5038-83B6-F2E2-DA5B-2363A7635A4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359773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839BB2C3-CF5E-7634-EF15-0BEC17C6A4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B2499D28-44A6-30AB-A004-B8C51154F4C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A0EC7EFE-4E53-9CDA-49C6-4DBC35C92E9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255888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>
          <a:extLst>
            <a:ext uri="{FF2B5EF4-FFF2-40B4-BE49-F238E27FC236}">
              <a16:creationId xmlns:a16="http://schemas.microsoft.com/office/drawing/2014/main" id="{81DBD953-5445-2E9C-7602-FDE4C015BC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e81b607491_0_1:notes">
            <a:extLst>
              <a:ext uri="{FF2B5EF4-FFF2-40B4-BE49-F238E27FC236}">
                <a16:creationId xmlns:a16="http://schemas.microsoft.com/office/drawing/2014/main" id="{050C9B0D-4A3C-6509-6EAC-2431F870498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e81b607491_0_1:notes">
            <a:extLst>
              <a:ext uri="{FF2B5EF4-FFF2-40B4-BE49-F238E27FC236}">
                <a16:creationId xmlns:a16="http://schemas.microsoft.com/office/drawing/2014/main" id="{ACD86D45-E49C-0E1E-7367-3A46D848709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566517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737642" y="906944"/>
            <a:ext cx="7336500" cy="1292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/>
            <a:r>
              <a:rPr lang="pt-BR" sz="3600" b="1" dirty="0">
                <a:solidFill>
                  <a:srgbClr val="FF0000"/>
                </a:solidFill>
              </a:rPr>
              <a:t>Checklist de Atendimento </a:t>
            </a:r>
          </a:p>
          <a:p>
            <a:pPr lvl="0"/>
            <a:r>
              <a:rPr lang="pt-BR" sz="3600" b="1" dirty="0">
                <a:solidFill>
                  <a:srgbClr val="FF0000"/>
                </a:solidFill>
              </a:rPr>
              <a:t>no Serviço Público</a:t>
            </a:r>
            <a:endParaRPr sz="3600" b="1" dirty="0">
              <a:solidFill>
                <a:srgbClr val="FF00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873675" y="2199575"/>
            <a:ext cx="5671174" cy="4924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pt-BR" sz="2000" i="1" dirty="0">
                <a:solidFill>
                  <a:schemeClr val="bg1"/>
                </a:solidFill>
              </a:rPr>
              <a:t>(Para uso antes, durante e após o atendimento)</a:t>
            </a:r>
            <a:endParaRPr lang="pt-BR" sz="2000" dirty="0">
              <a:solidFill>
                <a:schemeClr val="bg1"/>
              </a:solidFill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E047B652-471B-DDBC-2A25-2D368E9E4F99}"/>
              </a:ext>
            </a:extLst>
          </p:cNvPr>
          <p:cNvSpPr txBox="1"/>
          <p:nvPr/>
        </p:nvSpPr>
        <p:spPr>
          <a:xfrm>
            <a:off x="5166986" y="4082667"/>
            <a:ext cx="244257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400" i="1" dirty="0" err="1">
                <a:solidFill>
                  <a:schemeClr val="bg1"/>
                </a:solidFill>
              </a:rPr>
              <a:t>Profª</a:t>
            </a:r>
            <a:r>
              <a:rPr lang="pt-BR" sz="1400" i="1" dirty="0">
                <a:solidFill>
                  <a:schemeClr val="bg1"/>
                </a:solidFill>
              </a:rPr>
              <a:t> Adriane Werner, </a:t>
            </a:r>
            <a:r>
              <a:rPr lang="pt-BR" sz="1400" i="1" dirty="0" err="1">
                <a:solidFill>
                  <a:schemeClr val="bg1"/>
                </a:solidFill>
              </a:rPr>
              <a:t>MsC</a:t>
            </a:r>
            <a:endParaRPr lang="pt-BR" sz="1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A3D422D1-DFD2-2C8C-1532-58A6600DDB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65B33859-C96A-FA67-0D83-16F50182B284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1E884271-C3D8-A42C-4023-43CB1DCB8A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REGRA DE OURO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8E373B4-868D-7D7A-8591-6D215E0DFB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55541" y="1943996"/>
            <a:ext cx="8520600" cy="757744"/>
          </a:xfrm>
        </p:spPr>
        <p:txBody>
          <a:bodyPr>
            <a:normAutofit fontScale="92500"/>
          </a:bodyPr>
          <a:lstStyle/>
          <a:p>
            <a:pPr marL="114300" indent="0">
              <a:buNone/>
            </a:pPr>
            <a:r>
              <a:rPr lang="pt-BR" b="1" dirty="0"/>
              <a:t>“Não é só sobre resolver — é sobre como a pessoa se sente ao ser atendida.”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207190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2B0E4E8D-8EEE-E284-4701-6FFD2F6673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Antes de atender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0B7E881-13EA-FFFD-DF93-59B2A85279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✔ Estou disponível e atento(a)?</a:t>
            </a:r>
            <a:br>
              <a:rPr lang="pt-BR" dirty="0"/>
            </a:br>
            <a:r>
              <a:rPr lang="pt-BR" dirty="0"/>
              <a:t>✔ Minha postura está profissional (tom, expressão, linguagem)?</a:t>
            </a:r>
            <a:br>
              <a:rPr lang="pt-BR" dirty="0"/>
            </a:br>
            <a:r>
              <a:rPr lang="pt-BR" dirty="0"/>
              <a:t>✔ Estou preparado(a) para ouvir sem interromper?</a:t>
            </a:r>
            <a:br>
              <a:rPr lang="pt-BR" dirty="0"/>
            </a:br>
            <a:r>
              <a:rPr lang="pt-BR" dirty="0"/>
              <a:t>✔ Conheço o procedimento ou sei onde buscar a informação?</a:t>
            </a:r>
          </a:p>
          <a:p>
            <a:r>
              <a:rPr lang="pt-BR" i="1" dirty="0"/>
              <a:t>Regra mental:</a:t>
            </a:r>
            <a:r>
              <a:rPr lang="pt-BR" dirty="0"/>
              <a:t> “Quem chega, já chega com uma expectativa.”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1B077415-84FE-3E67-8042-EEE6FD13BB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9B5876DE-C628-8AE2-6557-05E8F7D7A167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9A98CD9C-2F4D-56AC-7822-68FF411EF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Início do atendimento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899E876-F1A6-9F05-F070-3FF1764956B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✔ Cumprimentei de forma cordial</a:t>
            </a:r>
            <a:br>
              <a:rPr lang="pt-BR" dirty="0"/>
            </a:br>
            <a:r>
              <a:rPr lang="pt-BR" dirty="0"/>
              <a:t>✔ Me apresentei (quando necessário)</a:t>
            </a:r>
            <a:br>
              <a:rPr lang="pt-BR" dirty="0"/>
            </a:br>
            <a:r>
              <a:rPr lang="pt-BR" dirty="0"/>
              <a:t>✔ Demonstrei disponibilidade para ajudar</a:t>
            </a:r>
            <a:br>
              <a:rPr lang="pt-BR" dirty="0"/>
            </a:br>
            <a:r>
              <a:rPr lang="pt-BR" dirty="0"/>
              <a:t>✔ Dei atenção total (sem distrações)</a:t>
            </a:r>
          </a:p>
          <a:p>
            <a:r>
              <a:rPr lang="pt-BR" dirty="0"/>
              <a:t>Exemplo:</a:t>
            </a:r>
          </a:p>
          <a:p>
            <a:r>
              <a:rPr lang="pt-BR" dirty="0"/>
              <a:t>“Bom dia! Como posso te ajudar?”</a:t>
            </a:r>
          </a:p>
        </p:txBody>
      </p:sp>
    </p:spTree>
    <p:extLst>
      <p:ext uri="{BB962C8B-B14F-4D97-AF65-F5344CB8AC3E}">
        <p14:creationId xmlns:p14="http://schemas.microsoft.com/office/powerpoint/2010/main" val="27196838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8AA39340-570D-78F9-FF07-6D934DCD59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D84917A3-9F9B-9817-0086-AFD7671B7392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76C689EB-5884-D1F5-0B6C-BED4AC7A82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Durante o atendimento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A126326-98B5-B202-AF9E-3F9E8186ADB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✔ Ouvi sem interromper</a:t>
            </a:r>
            <a:br>
              <a:rPr lang="pt-BR" dirty="0"/>
            </a:br>
            <a:r>
              <a:rPr lang="pt-BR" dirty="0"/>
              <a:t>✔ Pratiquei escuta ativa (confirmei entendimento)</a:t>
            </a:r>
            <a:br>
              <a:rPr lang="pt-BR" dirty="0"/>
            </a:br>
            <a:r>
              <a:rPr lang="pt-BR" dirty="0"/>
              <a:t>✔ Evitei julgamentos ou suposições</a:t>
            </a:r>
            <a:br>
              <a:rPr lang="pt-BR" dirty="0"/>
            </a:br>
            <a:r>
              <a:rPr lang="pt-BR" dirty="0"/>
              <a:t>✔ Usei linguagem clara (sem termos técnicos excessivos)</a:t>
            </a:r>
            <a:br>
              <a:rPr lang="pt-BR" dirty="0"/>
            </a:br>
            <a:r>
              <a:rPr lang="pt-BR" dirty="0"/>
              <a:t>✔ Falei com calma e objetividade</a:t>
            </a:r>
            <a:br>
              <a:rPr lang="pt-BR" dirty="0"/>
            </a:br>
            <a:r>
              <a:rPr lang="pt-BR" dirty="0"/>
              <a:t>✔ Demonstrei empatia</a:t>
            </a:r>
          </a:p>
          <a:p>
            <a:r>
              <a:rPr lang="pt-BR" dirty="0"/>
              <a:t>Frase-chave:</a:t>
            </a:r>
          </a:p>
          <a:p>
            <a:r>
              <a:rPr lang="pt-BR" dirty="0"/>
              <a:t>“Entendi sua situação, deixa eu te explicar como funciona.”</a:t>
            </a:r>
          </a:p>
        </p:txBody>
      </p:sp>
    </p:spTree>
    <p:extLst>
      <p:ext uri="{BB962C8B-B14F-4D97-AF65-F5344CB8AC3E}">
        <p14:creationId xmlns:p14="http://schemas.microsoft.com/office/powerpoint/2010/main" val="1485861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D81776B5-AD48-FDFE-76C0-52C596AA1D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B67A9B62-B059-5493-AF96-36B2E43D5C45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EDCEC87D-54D4-8085-DD74-37490122A4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Em situações difíceis ou de conflito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D5BFB59-71F5-4F2A-10DF-82AEA9D092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✔ Mantive o controle emocional</a:t>
            </a:r>
            <a:br>
              <a:rPr lang="pt-BR" dirty="0"/>
            </a:br>
            <a:r>
              <a:rPr lang="pt-BR" dirty="0"/>
              <a:t>✔ Não levei para o lado pessoal</a:t>
            </a:r>
            <a:br>
              <a:rPr lang="pt-BR" dirty="0"/>
            </a:br>
            <a:r>
              <a:rPr lang="pt-BR" dirty="0"/>
              <a:t>✔ Validei a emoção do cidadão</a:t>
            </a:r>
            <a:br>
              <a:rPr lang="pt-BR" dirty="0"/>
            </a:br>
            <a:r>
              <a:rPr lang="pt-BR" dirty="0"/>
              <a:t>✔ Evitei confronto ou tom defensivo</a:t>
            </a:r>
            <a:br>
              <a:rPr lang="pt-BR" dirty="0"/>
            </a:br>
            <a:r>
              <a:rPr lang="pt-BR" dirty="0"/>
              <a:t>✔ Reforcei limites com respeito</a:t>
            </a:r>
            <a:br>
              <a:rPr lang="pt-BR" dirty="0"/>
            </a:br>
            <a:r>
              <a:rPr lang="pt-BR" dirty="0"/>
              <a:t>✔ Foquei na solução possível</a:t>
            </a:r>
          </a:p>
          <a:p>
            <a:r>
              <a:rPr lang="pt-BR" dirty="0"/>
              <a:t>💬 Frases úteis:</a:t>
            </a:r>
          </a:p>
          <a:p>
            <a:pPr lvl="0"/>
            <a:r>
              <a:rPr lang="pt-BR" dirty="0"/>
              <a:t>“Eu entendo que isso é frustrante…” </a:t>
            </a:r>
          </a:p>
          <a:p>
            <a:pPr lvl="0"/>
            <a:r>
              <a:rPr lang="pt-BR" dirty="0"/>
              <a:t>“Vamos ver o que conseguimos fazer dentro das regras…” </a:t>
            </a:r>
          </a:p>
        </p:txBody>
      </p:sp>
    </p:spTree>
    <p:extLst>
      <p:ext uri="{BB962C8B-B14F-4D97-AF65-F5344CB8AC3E}">
        <p14:creationId xmlns:p14="http://schemas.microsoft.com/office/powerpoint/2010/main" val="5875807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7D179C71-04F3-B59E-4704-1171765D9A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83592A43-67D1-C422-373E-A9E13C39010E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BD614268-A4C4-F4B2-F623-9209CE7131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Comunicação da Informação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1721FD6-5887-4FAC-C7E6-FA08119BDA4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✔ Expliquei de forma simples e clara</a:t>
            </a:r>
            <a:br>
              <a:rPr lang="pt-BR" dirty="0"/>
            </a:br>
            <a:r>
              <a:rPr lang="pt-BR" dirty="0"/>
              <a:t>✔ Evitei “juridiquês”</a:t>
            </a:r>
            <a:br>
              <a:rPr lang="pt-BR" dirty="0"/>
            </a:br>
            <a:r>
              <a:rPr lang="pt-BR" dirty="0"/>
              <a:t>✔ Informei os próximos passos</a:t>
            </a:r>
            <a:br>
              <a:rPr lang="pt-BR" dirty="0"/>
            </a:br>
            <a:r>
              <a:rPr lang="pt-BR" dirty="0"/>
              <a:t>✔ Não prometi o que não posso cumprir</a:t>
            </a:r>
            <a:br>
              <a:rPr lang="pt-BR" dirty="0"/>
            </a:br>
            <a:r>
              <a:rPr lang="pt-BR" dirty="0"/>
              <a:t>✔ Confirmei se a pessoa entendeu</a:t>
            </a:r>
          </a:p>
          <a:p>
            <a:r>
              <a:rPr lang="pt-BR" dirty="0"/>
              <a:t>Pergunta-chave:</a:t>
            </a:r>
          </a:p>
          <a:p>
            <a:r>
              <a:rPr lang="pt-BR" dirty="0"/>
              <a:t>“Ficou claro pra você ou quer que eu te explique de outra forma?”</a:t>
            </a:r>
          </a:p>
        </p:txBody>
      </p:sp>
    </p:spTree>
    <p:extLst>
      <p:ext uri="{BB962C8B-B14F-4D97-AF65-F5344CB8AC3E}">
        <p14:creationId xmlns:p14="http://schemas.microsoft.com/office/powerpoint/2010/main" val="32410402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D6B02CE6-4282-8B0C-DD3F-FDBA9AE5A7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CBBC64A5-E25F-743A-24F9-3CDE0567EB49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E26B3A9B-298D-083A-1057-7E8AA28F95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Encerramento do Atendimento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1F6E694-878F-81AB-F933-C2EC8927E1C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✔ Recapitulei o que foi combinado</a:t>
            </a:r>
            <a:br>
              <a:rPr lang="pt-BR" dirty="0"/>
            </a:br>
            <a:r>
              <a:rPr lang="pt-BR" dirty="0"/>
              <a:t>✔ Indiquei próximos passos ou prazos</a:t>
            </a:r>
            <a:br>
              <a:rPr lang="pt-BR" dirty="0"/>
            </a:br>
            <a:r>
              <a:rPr lang="pt-BR" dirty="0"/>
              <a:t>✔ Finalizei com cordialidade</a:t>
            </a:r>
            <a:br>
              <a:rPr lang="pt-BR" dirty="0"/>
            </a:br>
            <a:r>
              <a:rPr lang="pt-BR" dirty="0"/>
              <a:t>✔ Demonstrei disponibilidade para retorno</a:t>
            </a:r>
          </a:p>
          <a:p>
            <a:r>
              <a:rPr lang="pt-BR" dirty="0"/>
              <a:t>Exemplo:</a:t>
            </a:r>
          </a:p>
          <a:p>
            <a:r>
              <a:rPr lang="pt-BR" dirty="0"/>
              <a:t>“Qualquer dúvida, pode voltar que a gente te orienta.”</a:t>
            </a:r>
          </a:p>
        </p:txBody>
      </p:sp>
    </p:spTree>
    <p:extLst>
      <p:ext uri="{BB962C8B-B14F-4D97-AF65-F5344CB8AC3E}">
        <p14:creationId xmlns:p14="http://schemas.microsoft.com/office/powerpoint/2010/main" val="35638114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7F807A30-B1C4-FCD7-7642-1AD8E9EC9F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D831B94C-E772-A0A0-BB63-6A54DCFFF78B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92184C93-B84F-F96D-BB11-520090EEA2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Após o Atendimento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60771AE-F686-154F-3D75-EC2DAC34DF9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b="1" dirty="0"/>
              <a:t>(Autoavaliação)</a:t>
            </a:r>
            <a:endParaRPr lang="pt-BR" dirty="0"/>
          </a:p>
          <a:p>
            <a:r>
              <a:rPr lang="pt-BR" dirty="0"/>
              <a:t>✔ Fui claro(a) e objetivo(a)?</a:t>
            </a:r>
            <a:br>
              <a:rPr lang="pt-BR" dirty="0"/>
            </a:br>
            <a:r>
              <a:rPr lang="pt-BR" dirty="0"/>
              <a:t>✔ Mantive postura profissional o tempo todo?</a:t>
            </a:r>
            <a:br>
              <a:rPr lang="pt-BR" dirty="0"/>
            </a:br>
            <a:r>
              <a:rPr lang="pt-BR" dirty="0"/>
              <a:t>✔ Conduzi bem a emoção da situação?</a:t>
            </a:r>
            <a:br>
              <a:rPr lang="pt-BR" dirty="0"/>
            </a:br>
            <a:r>
              <a:rPr lang="pt-BR" dirty="0"/>
              <a:t>✔ Poderia ter feito algo melhor?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392036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>
          <a:extLst>
            <a:ext uri="{FF2B5EF4-FFF2-40B4-BE49-F238E27FC236}">
              <a16:creationId xmlns:a16="http://schemas.microsoft.com/office/drawing/2014/main" id="{E4683093-5817-4D14-5165-28981CB398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>
            <a:extLst>
              <a:ext uri="{FF2B5EF4-FFF2-40B4-BE49-F238E27FC236}">
                <a16:creationId xmlns:a16="http://schemas.microsoft.com/office/drawing/2014/main" id="{FD9D9811-584D-70D3-AE19-B880018542F9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" y="0"/>
            <a:ext cx="914399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7AE84991-6709-6983-65FA-A54D1C9741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Erros a serem evitados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DFC1C8C-ACE2-6ACD-80D0-833781B80E0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❌ Interromper o cidadão</a:t>
            </a:r>
            <a:br>
              <a:rPr lang="pt-BR" dirty="0"/>
            </a:br>
            <a:r>
              <a:rPr lang="pt-BR" dirty="0"/>
              <a:t>❌ Usar tom ríspido ou impaciente</a:t>
            </a:r>
            <a:br>
              <a:rPr lang="pt-BR" dirty="0"/>
            </a:br>
            <a:r>
              <a:rPr lang="pt-BR" dirty="0"/>
              <a:t>❌ Transferir responsabilidade sem orientação</a:t>
            </a:r>
            <a:br>
              <a:rPr lang="pt-BR" dirty="0"/>
            </a:br>
            <a:r>
              <a:rPr lang="pt-BR" dirty="0"/>
              <a:t>❌ Demonstrar desinteresse</a:t>
            </a:r>
            <a:br>
              <a:rPr lang="pt-BR" dirty="0"/>
            </a:br>
            <a:r>
              <a:rPr lang="pt-BR" dirty="0"/>
              <a:t>❌ Prometer soluções que não dependem de você</a:t>
            </a:r>
          </a:p>
        </p:txBody>
      </p:sp>
    </p:spTree>
    <p:extLst>
      <p:ext uri="{BB962C8B-B14F-4D97-AF65-F5344CB8AC3E}">
        <p14:creationId xmlns:p14="http://schemas.microsoft.com/office/powerpoint/2010/main" val="1011774522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445</Words>
  <Application>Microsoft Office PowerPoint</Application>
  <PresentationFormat>Apresentação na tela (16:9)</PresentationFormat>
  <Paragraphs>35</Paragraphs>
  <Slides>10</Slides>
  <Notes>10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3" baseType="lpstr">
      <vt:lpstr>Montserrat</vt:lpstr>
      <vt:lpstr>Arial</vt:lpstr>
      <vt:lpstr>Simple Light</vt:lpstr>
      <vt:lpstr>Apresentação do PowerPoint</vt:lpstr>
      <vt:lpstr>Antes de atender</vt:lpstr>
      <vt:lpstr>Início do atendimento</vt:lpstr>
      <vt:lpstr>Durante o atendimento</vt:lpstr>
      <vt:lpstr>Em situações difíceis ou de conflito</vt:lpstr>
      <vt:lpstr>Comunicação da Informação</vt:lpstr>
      <vt:lpstr>Encerramento do Atendimento</vt:lpstr>
      <vt:lpstr>Após o Atendimento</vt:lpstr>
      <vt:lpstr>Erros a serem evitados</vt:lpstr>
      <vt:lpstr>REGRA DE OURO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User</dc:creator>
  <cp:lastModifiedBy>Adriane Werner</cp:lastModifiedBy>
  <cp:revision>1</cp:revision>
  <dcterms:modified xsi:type="dcterms:W3CDTF">2026-03-30T15:52:28Z</dcterms:modified>
</cp:coreProperties>
</file>